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sldIdLst>
    <p:sldId id="256" r:id="rId3"/>
    <p:sldId id="257" r:id="rId4"/>
    <p:sldId id="258" r:id="rId5"/>
    <p:sldId id="266" r:id="rId6"/>
    <p:sldId id="259" r:id="rId7"/>
    <p:sldId id="260" r:id="rId8"/>
    <p:sldId id="261" r:id="rId9"/>
    <p:sldId id="262" r:id="rId10"/>
    <p:sldId id="263" r:id="rId11"/>
    <p:sldId id="264" r:id="rId12"/>
    <p:sldId id="265" r:id="rId13"/>
    <p:sldId id="267" r:id="rId14"/>
    <p:sldId id="268" r:id="rId15"/>
    <p:sldId id="269"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07/7/12/main" xmlns="" val="0"/>
    </p:ext>
    <p:ext uri="{D31A062A-798A-4329-ABDD-BBA856620510}">
      <p14:defaultImageDpi xmlns:p14="http://schemas.microsoft.com/office/powerpoint/2007/7/12/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17" name="Footer Placeholder 16"/>
          <p:cNvSpPr>
            <a:spLocks noGrp="1"/>
          </p:cNvSpPr>
          <p:nvPr>
            <p:ph type="ftr" sz="quarter" idx="11"/>
          </p:nvPr>
        </p:nvSpPr>
        <p:spPr/>
        <p:txBody>
          <a:bodyPr/>
          <a:lstStyle/>
          <a:p>
            <a:endParaRPr lang="pl-PL"/>
          </a:p>
        </p:txBody>
      </p:sp>
      <p:sp>
        <p:nvSpPr>
          <p:cNvPr id="29" name="Slide Number Placeholder 28"/>
          <p:cNvSpPr>
            <a:spLocks noGrp="1"/>
          </p:cNvSpPr>
          <p:nvPr>
            <p:ph type="sldNum" sz="quarter" idx="12"/>
          </p:nvPr>
        </p:nvSpPr>
        <p:spPr/>
        <p:txBody>
          <a:bodyPr/>
          <a:lstStyle/>
          <a:p>
            <a:fld id="{088551A8-C13B-40B9-AC37-680EAD89585E}" type="slidenum">
              <a:rPr lang="pl-PL" smtClean="0"/>
              <a:pPr/>
              <a:t>‹#›</a:t>
            </a:fld>
            <a:endParaRPr lang="pl-PL"/>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a:xfrm>
            <a:off x="7924800" y="6416675"/>
            <a:ext cx="762000" cy="365125"/>
          </a:xfrm>
        </p:spPr>
        <p:txBody>
          <a:bodyPr/>
          <a:lstStyle/>
          <a:p>
            <a:fld id="{088551A8-C13B-40B9-AC37-680EAD89585E}"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4EBBC8-7135-4EAA-9C5C-3E1CA04D7BA8}" type="datetimeFigureOut">
              <a:rPr lang="pl-PL" smtClean="0"/>
              <a:pPr/>
              <a:t>2010-05-13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088551A8-C13B-40B9-AC37-680EAD89585E}" type="slidenum">
              <a:rPr lang="pl-PL" smtClean="0"/>
              <a:pPr/>
              <a:t>‹#›</a:t>
            </a:fld>
            <a:endParaRPr lang="pl-PL"/>
          </a:p>
        </p:txBody>
      </p:sp>
    </p:spTree>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A4EBBC8-7135-4EAA-9C5C-3E1CA04D7BA8}" type="datetimeFigureOut">
              <a:rPr lang="pl-PL" smtClean="0"/>
              <a:pPr/>
              <a:t>2010-05-13</a:t>
            </a:fld>
            <a:endParaRPr lang="pl-PL"/>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pl-PL"/>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88551A8-C13B-40B9-AC37-680EAD89585E}"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parafiadzielow.pl/site/submenu/1/24.htm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pl-PL" dirty="0" smtClean="0"/>
              <a:t>Mój dom moja okolica</a:t>
            </a:r>
            <a:endParaRPr lang="pl-PL" dirty="0"/>
          </a:p>
        </p:txBody>
      </p:sp>
      <p:sp>
        <p:nvSpPr>
          <p:cNvPr id="3" name="Subtitle 2"/>
          <p:cNvSpPr>
            <a:spLocks noGrp="1"/>
          </p:cNvSpPr>
          <p:nvPr>
            <p:ph type="subTitle" idx="1"/>
          </p:nvPr>
        </p:nvSpPr>
        <p:spPr/>
        <p:txBody>
          <a:bodyPr/>
          <a:lstStyle/>
          <a:p>
            <a:r>
              <a:rPr lang="pl-PL" dirty="0" smtClean="0"/>
              <a:t>„Wybitne osobistości mojej okolicy”</a:t>
            </a:r>
            <a:endParaRPr lang="pl-PL" dirty="0"/>
          </a:p>
        </p:txBody>
      </p:sp>
    </p:spTree>
    <p:extLst>
      <p:ext uri="{BB962C8B-B14F-4D97-AF65-F5344CB8AC3E}">
        <p14:creationId xmlns:p14="http://schemas.microsoft.com/office/powerpoint/2007/7/12/main" xmlns="" val="2862232420"/>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Teraźniejsze wydanie pracy</a:t>
            </a:r>
            <a:endParaRPr lang="pl-P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07/7/7/main" xmlns="" val="0"/>
              </a:ext>
            </a:extLst>
          </a:blip>
          <a:stretch>
            <a:fillRect/>
          </a:stretch>
        </p:blipFill>
        <p:spPr>
          <a:xfrm>
            <a:off x="2806303" y="1600200"/>
            <a:ext cx="3531393" cy="4708525"/>
          </a:xfrm>
        </p:spPr>
      </p:pic>
    </p:spTree>
    <p:extLst>
      <p:ext uri="{BB962C8B-B14F-4D97-AF65-F5344CB8AC3E}">
        <p14:creationId xmlns:p14="http://schemas.microsoft.com/office/powerpoint/2007/7/12/main" xmlns="" val="3495171880"/>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Życie kapłańskie</a:t>
            </a:r>
            <a:endParaRPr lang="pl-PL"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07/7/7/main" xmlns="" val="0"/>
              </a:ext>
            </a:extLst>
          </a:blip>
          <a:stretch>
            <a:fillRect/>
          </a:stretch>
        </p:blipFill>
        <p:spPr>
          <a:xfrm>
            <a:off x="357158" y="2273674"/>
            <a:ext cx="4138642" cy="3103982"/>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07/7/7/main" xmlns="" val="0"/>
              </a:ext>
            </a:extLst>
          </a:blip>
          <a:stretch>
            <a:fillRect/>
          </a:stretch>
        </p:blipFill>
        <p:spPr>
          <a:xfrm>
            <a:off x="4648200" y="2273674"/>
            <a:ext cx="4138642" cy="3103982"/>
          </a:xfrm>
        </p:spPr>
      </p:pic>
    </p:spTree>
    <p:extLst>
      <p:ext uri="{BB962C8B-B14F-4D97-AF65-F5344CB8AC3E}">
        <p14:creationId xmlns:p14="http://schemas.microsoft.com/office/powerpoint/2007/7/12/main" xmlns="" val="534971206"/>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Kościół parafialny w Dzielowie</a:t>
            </a:r>
            <a:endParaRPr lang="pl-PL"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07/7/7/main" xmlns="" val="0"/>
              </a:ext>
            </a:extLst>
          </a:blip>
          <a:stretch>
            <a:fillRect/>
          </a:stretch>
        </p:blipFill>
        <p:spPr>
          <a:xfrm>
            <a:off x="1857356" y="1428736"/>
            <a:ext cx="5572164" cy="4179123"/>
          </a:xfrm>
        </p:spPr>
      </p:pic>
      <p:sp>
        <p:nvSpPr>
          <p:cNvPr id="3" name="Content Placeholder 2"/>
          <p:cNvSpPr>
            <a:spLocks noGrp="1"/>
          </p:cNvSpPr>
          <p:nvPr>
            <p:ph sz="half" idx="2"/>
          </p:nvPr>
        </p:nvSpPr>
        <p:spPr/>
        <p:txBody>
          <a:bodyPr/>
          <a:lstStyle/>
          <a:p>
            <a:endParaRPr lang="pl-PL" dirty="0"/>
          </a:p>
        </p:txBody>
      </p:sp>
    </p:spTree>
    <p:extLst>
      <p:ext uri="{BB962C8B-B14F-4D97-AF65-F5344CB8AC3E}">
        <p14:creationId xmlns:p14="http://schemas.microsoft.com/office/powerpoint/2007/7/12/main" xmlns="" val="1923004831"/>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Tablica upamiętniajaca zasługi Josepha Wilperta</a:t>
            </a:r>
            <a:endParaRPr lang="pl-P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07/7/7/main" xmlns="" val="0"/>
              </a:ext>
            </a:extLst>
          </a:blip>
          <a:stretch>
            <a:fillRect/>
          </a:stretch>
        </p:blipFill>
        <p:spPr>
          <a:xfrm>
            <a:off x="2806303" y="1600200"/>
            <a:ext cx="3531393" cy="4708525"/>
          </a:xfrm>
        </p:spPr>
      </p:pic>
    </p:spTree>
    <p:extLst>
      <p:ext uri="{BB962C8B-B14F-4D97-AF65-F5344CB8AC3E}">
        <p14:creationId xmlns:p14="http://schemas.microsoft.com/office/powerpoint/2007/7/12/main" xmlns="" val="1350811957"/>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pl-PL"/>
          </a:p>
        </p:txBody>
      </p:sp>
      <p:sp>
        <p:nvSpPr>
          <p:cNvPr id="3" name="Text Placeholder 2"/>
          <p:cNvSpPr>
            <a:spLocks noGrp="1"/>
          </p:cNvSpPr>
          <p:nvPr>
            <p:ph type="body" idx="1"/>
          </p:nvPr>
        </p:nvSpPr>
        <p:spPr>
          <a:xfrm>
            <a:off x="1714480" y="5000636"/>
            <a:ext cx="7086600" cy="1509712"/>
          </a:xfrm>
        </p:spPr>
        <p:txBody>
          <a:bodyPr>
            <a:normAutofit fontScale="85000" lnSpcReduction="20000"/>
          </a:bodyPr>
          <a:lstStyle/>
          <a:p>
            <a:r>
              <a:rPr lang="pl-PL" dirty="0" smtClean="0"/>
              <a:t>Biografia:</a:t>
            </a:r>
            <a:r>
              <a:rPr lang="pl-PL" dirty="0"/>
              <a:t> </a:t>
            </a:r>
            <a:br>
              <a:rPr lang="pl-PL" dirty="0"/>
            </a:br>
            <a:r>
              <a:rPr lang="pl-PL" dirty="0">
                <a:hlinkClick r:id="rId2"/>
              </a:rPr>
              <a:t>http://</a:t>
            </a:r>
            <a:r>
              <a:rPr lang="pl-PL" dirty="0" smtClean="0">
                <a:hlinkClick r:id="rId2"/>
              </a:rPr>
              <a:t>www.parafiadzielow.pl/site/submenu/1/24.html</a:t>
            </a:r>
            <a:r>
              <a:rPr lang="pl-PL" dirty="0" smtClean="0"/>
              <a:t/>
            </a:r>
            <a:br>
              <a:rPr lang="pl-PL" dirty="0" smtClean="0"/>
            </a:br>
            <a:r>
              <a:rPr lang="pl-PL" dirty="0" smtClean="0"/>
              <a:t>Zdjęcia: prywatne uczestników projektu</a:t>
            </a:r>
            <a:br>
              <a:rPr lang="pl-PL" dirty="0" smtClean="0"/>
            </a:br>
            <a:r>
              <a:rPr lang="pl-PL" dirty="0" smtClean="0"/>
              <a:t>Zdjęcia z orginalnych prac J. Wilperta.     </a:t>
            </a:r>
            <a:endParaRPr lang="pl-PL" dirty="0" smtClean="0"/>
          </a:p>
          <a:p>
            <a:r>
              <a:rPr lang="pl-PL" dirty="0" smtClean="0"/>
              <a:t>Ksera pracy:</a:t>
            </a:r>
            <a:r>
              <a:rPr lang="pl-PL" dirty="0" smtClean="0"/>
              <a:t/>
            </a:r>
            <a:br>
              <a:rPr lang="pl-PL" dirty="0" smtClean="0"/>
            </a:br>
            <a:r>
              <a:rPr lang="pl-PL" dirty="0" smtClean="0"/>
              <a:t> J. Rotropowicz. „Muza nie da umrzeć mężowi godnemu chwały”</a:t>
            </a:r>
            <a:endParaRPr lang="pl-PL" dirty="0"/>
          </a:p>
        </p:txBody>
      </p:sp>
    </p:spTree>
    <p:extLst>
      <p:ext uri="{BB962C8B-B14F-4D97-AF65-F5344CB8AC3E}">
        <p14:creationId xmlns:p14="http://schemas.microsoft.com/office/powerpoint/2007/7/12/main" xmlns="" val="1579216597"/>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Joseph Wilpert</a:t>
            </a:r>
            <a:endParaRPr lang="pl-P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07/7/7/main" xmlns="" val="0"/>
              </a:ext>
            </a:extLst>
          </a:blip>
          <a:stretch>
            <a:fillRect/>
          </a:stretch>
        </p:blipFill>
        <p:spPr>
          <a:xfrm>
            <a:off x="2803355" y="1600200"/>
            <a:ext cx="3537289" cy="4708525"/>
          </a:xfrm>
        </p:spPr>
      </p:pic>
    </p:spTree>
    <p:extLst>
      <p:ext uri="{BB962C8B-B14F-4D97-AF65-F5344CB8AC3E}">
        <p14:creationId xmlns:p14="http://schemas.microsoft.com/office/powerpoint/2007/7/12/main" xmlns="" val="954852015"/>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Autofit/>
          </a:bodyPr>
          <a:lstStyle/>
          <a:p>
            <a:r>
              <a:rPr lang="pl-PL" sz="1100" dirty="0">
                <a:effectLst/>
              </a:rPr>
              <a:t>Josef Wilpert</a:t>
            </a:r>
            <a:br>
              <a:rPr lang="pl-PL" sz="1100" dirty="0">
                <a:effectLst/>
              </a:rPr>
            </a:br>
            <a:r>
              <a:rPr lang="pl-PL" sz="1100" dirty="0">
                <a:effectLst/>
              </a:rPr>
              <a:t>	Urodzony 22 sierpnia 1857r. w Dzielowie. Jego rodzice to: Anastasius i Marianna Wilpert a rodzeństwo: brat-Franz, siostry-Johanna, Josefa i Franciszka. Szkołę podstawową ukończył w Dzielowie. Wilpert już w dzieciństwie i we wczesnej młodości interesował się historią starożytną, wykonywał modele i rysunki przedmiotów związanych z kulturą dawnego Rzymu. W 1869 podjął naukę w Katolickim Gimnazjum Państwowym w Głubczycach i ukończył je w 1877r. Przez cały czas nauki w Gimnazjum mieszkał na stancji, pozbawiony ciepła rodzinnego domu, za to wcześnie nauczył się samodzielności podejmowania decyzji. To sprawiło, że ukształtowała się bardzo ważna cecha: dążenie do celu. Ostatecznie zdecydował się na studia teologiczne, prawdopodobnie z powodu nieszczęśliwej miłości. Zanim jednak przystąpił do studiów teologicznych w roku 1878, przez jeden semestr studiował w Innsbrucku filozofię. Później odbył obowiązkową służbę wojskową i w semestrze 1880/81 rozpoczął studia teologiczne w Innsbrucku. Tam rozwinęły się jego zainteresowania archeologią chrześcijańską, dlatego chciał wyjechać do Rzymu, w czym pomógł mu proboszcz tutejszej parafii Baborów ksiądz Antoni Richtararski. 2 lipca 1883r. otrzymał święcenia kapłańskie, a 10 października 1877r. wyjechał do Rzymu. Zaraz po przyjeździe udał się do katakumb św. Kaliksta. Poświęcił na nie aż 60 lat swego życia. Prawie przez cały czas przebywał sam w podziemiach, badając podziemne korytarze i malowidła. Warunki w jakich przebywał były trudne, bowiem pomagał mu tylko płomień świeczki. Przez ten cały czas wydawał wielotomowe książki o katakumbach sponsorowane m.in. przez cesarza Niemieckiego. W 1926r został profesorem Papieskiego Instytutu Archeologii Chrześcijańskiej i wykładał tam do 1936r. Jego dzieła w tym czasie były bardzo znane, pisała o nim prasa. Wielki badacz zostawał nagradzany przez królów i cesarzy orderami. Był znany na całym świecie, gdy przekazał jeden egzemplarz swej pracy o Katakumbach papieżowi Piusowi X, ten w zamian zaproponował mu dwa stanowiska do wyboru kanonika przy bazylice św. Piotra, albo stanowisko protonatariusza. Wilpert wybrał stanowisko protonotariusza. W czasie trwania I wojny światowej wyjechał z Włoch i przebywał we Wrocławiu i w Dzielowie. We Wrocławiu miał przejąć stanowisko arcybiskupa, nie doszło jednak do tego. Będąc już w starszym wieku pisał wciąż i publikował swoje prace, bowiem chciał skończyć to co zaczął w młodości. Wilpert wiele podróżował był m.in. we Francji, Hiszpanii i w wieku 77 podróżował do Algieru, a rok później poleciał do Tunezji. Miał jeszcze wielkie plany co do podróżowania, niestety nie pozwolił mu na to stan zdrowia, chciał m.in. zwiedzić jeszcze Kair, Konstantynopol, Aleksandrię. Ostatnie lata swego życia spędził w hospicjum Anima. W tym czasie bardzo chorował. Zmarł 13 II 1944r. w Rzymie na skutek upadku ze schodów. Żył bardzo długo, bowiem aż 87 lat. Został pochowany na bardzo słynnym cmentarzu Santo Campo, który znajduję się w cieniu bazyliki św. Piotra w Rzymie. </a:t>
            </a:r>
            <a:br>
              <a:rPr lang="pl-PL" sz="1100" dirty="0">
                <a:effectLst/>
              </a:rPr>
            </a:br>
            <a:r>
              <a:rPr lang="pl-PL" sz="1100" dirty="0">
                <a:effectLst/>
              </a:rPr>
              <a:t> </a:t>
            </a:r>
            <a:br>
              <a:rPr lang="pl-PL" sz="1100" dirty="0">
                <a:effectLst/>
              </a:rPr>
            </a:br>
            <a:r>
              <a:rPr lang="pl-PL" sz="1100" dirty="0">
                <a:effectLst/>
              </a:rPr>
              <a:t> </a:t>
            </a:r>
            <a:br>
              <a:rPr lang="pl-PL" sz="1100" dirty="0">
                <a:effectLst/>
              </a:rPr>
            </a:br>
            <a:r>
              <a:rPr lang="pl-PL" sz="1100" dirty="0">
                <a:effectLst/>
              </a:rPr>
              <a:t>„Muza nie da umrzeć mężowi godnemu chwały” Joanna Rostropowicz</a:t>
            </a:r>
            <a:br>
              <a:rPr lang="pl-PL" sz="1100" dirty="0">
                <a:effectLst/>
              </a:rPr>
            </a:br>
            <a:r>
              <a:rPr lang="pl-PL" sz="1100" dirty="0">
                <a:effectLst/>
              </a:rPr>
              <a:t>„Zeszyty Einchendorffa” nr. 5 i 6 Iwona Musiol</a:t>
            </a:r>
            <a:br>
              <a:rPr lang="pl-PL" sz="1100" dirty="0">
                <a:effectLst/>
              </a:rPr>
            </a:br>
            <a:r>
              <a:rPr lang="pl-PL" sz="1100" dirty="0">
                <a:effectLst/>
              </a:rPr>
              <a:t>http://www.parafiadzielow.pl/site/submenu/1/24.html</a:t>
            </a:r>
            <a:br>
              <a:rPr lang="pl-PL" sz="1100" dirty="0">
                <a:effectLst/>
              </a:rPr>
            </a:br>
            <a:r>
              <a:rPr lang="pl-PL" sz="1100" dirty="0">
                <a:effectLst/>
              </a:rPr>
              <a:t> </a:t>
            </a:r>
            <a:br>
              <a:rPr lang="pl-PL" sz="1100" dirty="0">
                <a:effectLst/>
              </a:rPr>
            </a:br>
            <a:endParaRPr lang="pl-PL" sz="1100" dirty="0"/>
          </a:p>
        </p:txBody>
      </p:sp>
    </p:spTree>
    <p:extLst>
      <p:ext uri="{BB962C8B-B14F-4D97-AF65-F5344CB8AC3E}">
        <p14:creationId xmlns:p14="http://schemas.microsoft.com/office/powerpoint/2007/7/12/main" xmlns="" val="2095650614"/>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Dom rodzinny</a:t>
            </a:r>
            <a:br>
              <a:rPr lang="pl-PL" dirty="0" smtClean="0"/>
            </a:br>
            <a:r>
              <a:rPr lang="pl-PL" dirty="0" smtClean="0"/>
              <a:t> Ks. Josepha Wilperta</a:t>
            </a:r>
            <a:endParaRPr lang="pl-PL" dirty="0"/>
          </a:p>
        </p:txBody>
      </p:sp>
      <p:pic>
        <p:nvPicPr>
          <p:cNvPr id="4" name="Content Placeholder 3"/>
          <p:cNvPicPr>
            <a:picLocks noGrp="1" noChangeAspect="1"/>
          </p:cNvPicPr>
          <p:nvPr>
            <p:ph sz="half" idx="1"/>
          </p:nvPr>
        </p:nvPicPr>
        <p:blipFill>
          <a:blip r:embed="rId2" cstate="print">
            <a:extLst>
              <a:ext uri="28A0092B-C50C-407e-A947-70E740481C1C">
                <a14:useLocalDpi xmlns:a14="http://schemas.microsoft.com/office/drawing/2007/7/7/main" xmlns="" val="0"/>
              </a:ext>
            </a:extLst>
          </a:blip>
          <a:stretch>
            <a:fillRect/>
          </a:stretch>
        </p:blipFill>
        <p:spPr>
          <a:xfrm>
            <a:off x="457200" y="2348706"/>
            <a:ext cx="4038600" cy="3028950"/>
          </a:xfrm>
        </p:spPr>
      </p:pic>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07/7/7/main" xmlns="" val="0"/>
              </a:ext>
            </a:extLst>
          </a:blip>
          <a:stretch>
            <a:fillRect/>
          </a:stretch>
        </p:blipFill>
        <p:spPr>
          <a:xfrm>
            <a:off x="4648200" y="2348706"/>
            <a:ext cx="4038600" cy="3028950"/>
          </a:xfrm>
        </p:spPr>
      </p:pic>
    </p:spTree>
    <p:extLst>
      <p:ext uri="{BB962C8B-B14F-4D97-AF65-F5344CB8AC3E}">
        <p14:creationId xmlns:p14="http://schemas.microsoft.com/office/powerpoint/2007/7/12/main" xmlns="" val="71054138"/>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Prace Josepha Wilperta</a:t>
            </a:r>
            <a:endParaRPr lang="pl-PL" dirty="0"/>
          </a:p>
        </p:txBody>
      </p:sp>
      <p:sp>
        <p:nvSpPr>
          <p:cNvPr id="3" name="Text Placeholder 2"/>
          <p:cNvSpPr>
            <a:spLocks noGrp="1"/>
          </p:cNvSpPr>
          <p:nvPr>
            <p:ph type="body" idx="1"/>
          </p:nvPr>
        </p:nvSpPr>
        <p:spPr>
          <a:xfrm>
            <a:off x="457200" y="1535112"/>
            <a:ext cx="3614734" cy="750887"/>
          </a:xfrm>
        </p:spPr>
        <p:txBody>
          <a:bodyPr>
            <a:normAutofit/>
          </a:bodyPr>
          <a:lstStyle/>
          <a:p>
            <a:r>
              <a:rPr lang="pl-PL" dirty="0" smtClean="0"/>
              <a:t>Fotografie z prac </a:t>
            </a:r>
            <a:endParaRPr lang="pl-PL" dirty="0"/>
          </a:p>
        </p:txBody>
      </p:sp>
      <p:sp>
        <p:nvSpPr>
          <p:cNvPr id="4" name="Text Placeholder 3"/>
          <p:cNvSpPr>
            <a:spLocks noGrp="1"/>
          </p:cNvSpPr>
          <p:nvPr>
            <p:ph type="body" sz="half" idx="3"/>
          </p:nvPr>
        </p:nvSpPr>
        <p:spPr>
          <a:xfrm>
            <a:off x="4143373" y="1535112"/>
            <a:ext cx="4543428" cy="750887"/>
          </a:xfrm>
        </p:spPr>
        <p:txBody>
          <a:bodyPr/>
          <a:lstStyle/>
          <a:p>
            <a:r>
              <a:rPr lang="pl-PL" dirty="0" smtClean="0"/>
              <a:t>Josepha Wilperta</a:t>
            </a:r>
            <a:endParaRPr lang="pl-PL" dirty="0"/>
          </a:p>
        </p:txBody>
      </p:sp>
      <p:pic>
        <p:nvPicPr>
          <p:cNvPr id="7" name="Content Placeholder 6"/>
          <p:cNvPicPr>
            <a:picLocks noGrp="1" noChangeAspect="1"/>
          </p:cNvPicPr>
          <p:nvPr>
            <p:ph sz="quarter" idx="2"/>
          </p:nvPr>
        </p:nvPicPr>
        <p:blipFill>
          <a:blip r:embed="rId2" cstate="print">
            <a:extLst>
              <a:ext uri="28A0092B-C50C-407e-A947-70E740481C1C">
                <a14:useLocalDpi xmlns:a14="http://schemas.microsoft.com/office/drawing/2007/7/7/main" xmlns="" val="0"/>
              </a:ext>
            </a:extLst>
          </a:blip>
          <a:stretch>
            <a:fillRect/>
          </a:stretch>
        </p:blipFill>
        <p:spPr>
          <a:xfrm>
            <a:off x="1142976" y="2285992"/>
            <a:ext cx="2583525" cy="3436339"/>
          </a:xfrm>
        </p:spPr>
      </p:pic>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07/7/7/main" xmlns="" val="0"/>
              </a:ext>
            </a:extLst>
          </a:blip>
          <a:stretch>
            <a:fillRect/>
          </a:stretch>
        </p:blipFill>
        <p:spPr>
          <a:xfrm>
            <a:off x="4645025" y="2800690"/>
            <a:ext cx="4041775" cy="2886982"/>
          </a:xfrm>
        </p:spPr>
      </p:pic>
    </p:spTree>
    <p:extLst>
      <p:ext uri="{BB962C8B-B14F-4D97-AF65-F5344CB8AC3E}">
        <p14:creationId xmlns:p14="http://schemas.microsoft.com/office/powerpoint/2007/7/12/main" xmlns="" val="3548107233"/>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Rękodzieła z wczesno-chrzescijańskich katakumb</a:t>
            </a:r>
            <a:endParaRPr lang="pl-PL" dirty="0"/>
          </a:p>
        </p:txBody>
      </p:sp>
      <p:pic>
        <p:nvPicPr>
          <p:cNvPr id="8" name="Content Placeholder 7"/>
          <p:cNvPicPr>
            <a:picLocks noGrp="1" noChangeAspect="1"/>
          </p:cNvPicPr>
          <p:nvPr>
            <p:ph sz="half" idx="2"/>
          </p:nvPr>
        </p:nvPicPr>
        <p:blipFill>
          <a:blip r:embed="rId2" cstate="print">
            <a:extLst>
              <a:ext uri="28A0092B-C50C-407e-A947-70E740481C1C">
                <a14:useLocalDpi xmlns:a14="http://schemas.microsoft.com/office/drawing/2007/7/7/main" xmlns="" val="0"/>
              </a:ext>
            </a:extLst>
          </a:blip>
          <a:stretch>
            <a:fillRect/>
          </a:stretch>
        </p:blipFill>
        <p:spPr>
          <a:xfrm>
            <a:off x="4929190" y="1714488"/>
            <a:ext cx="3394472" cy="4525963"/>
          </a:xfrm>
        </p:spPr>
      </p:pic>
      <p:pic>
        <p:nvPicPr>
          <p:cNvPr id="7" name="Content Placeholder 6"/>
          <p:cNvPicPr>
            <a:picLocks noGrp="1" noChangeAspect="1"/>
          </p:cNvPicPr>
          <p:nvPr>
            <p:ph sz="half" idx="1"/>
          </p:nvPr>
        </p:nvPicPr>
        <p:blipFill>
          <a:blip r:embed="rId3" cstate="print">
            <a:extLst>
              <a:ext uri="28A0092B-C50C-407e-A947-70E740481C1C">
                <a14:useLocalDpi xmlns:a14="http://schemas.microsoft.com/office/drawing/2007/7/7/main" xmlns="" val="0"/>
              </a:ext>
            </a:extLst>
          </a:blip>
          <a:stretch>
            <a:fillRect/>
          </a:stretch>
        </p:blipFill>
        <p:spPr>
          <a:xfrm>
            <a:off x="457200" y="2348706"/>
            <a:ext cx="4038600" cy="3028950"/>
          </a:xfrm>
        </p:spPr>
      </p:pic>
    </p:spTree>
    <p:extLst>
      <p:ext uri="{BB962C8B-B14F-4D97-AF65-F5344CB8AC3E}">
        <p14:creationId xmlns:p14="http://schemas.microsoft.com/office/powerpoint/2007/7/12/main" xmlns="" val="4091324069"/>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Zbiór </a:t>
            </a:r>
            <a:r>
              <a:rPr lang="pl-PL" dirty="0" smtClean="0"/>
              <a:t>oryginalnych </a:t>
            </a:r>
            <a:r>
              <a:rPr lang="pl-PL" dirty="0" smtClean="0"/>
              <a:t>prac </a:t>
            </a:r>
            <a:br>
              <a:rPr lang="pl-PL" dirty="0" smtClean="0"/>
            </a:br>
            <a:r>
              <a:rPr lang="pl-PL" dirty="0" smtClean="0"/>
              <a:t>Josepha Wilperta</a:t>
            </a:r>
            <a:endParaRPr lang="pl-P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07/7/7/main" xmlns="" val="0"/>
              </a:ext>
            </a:extLst>
          </a:blip>
          <a:stretch>
            <a:fillRect/>
          </a:stretch>
        </p:blipFill>
        <p:spPr>
          <a:xfrm>
            <a:off x="1432983" y="1600200"/>
            <a:ext cx="6278033" cy="4708525"/>
          </a:xfrm>
        </p:spPr>
      </p:pic>
    </p:spTree>
    <p:extLst>
      <p:ext uri="{BB962C8B-B14F-4D97-AF65-F5344CB8AC3E}">
        <p14:creationId xmlns:p14="http://schemas.microsoft.com/office/powerpoint/2007/7/12/main" xmlns="" val="1533305414"/>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l-PL" dirty="0" smtClean="0"/>
              <a:t>Zniszczenia prac przez żołnierzy rosyjskich </a:t>
            </a:r>
            <a:endParaRPr lang="pl-PL"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07/7/7/main" xmlns="" val="0"/>
              </a:ext>
            </a:extLst>
          </a:blip>
          <a:stretch>
            <a:fillRect/>
          </a:stretch>
        </p:blipFill>
        <p:spPr>
          <a:xfrm>
            <a:off x="457200" y="2348706"/>
            <a:ext cx="4038600" cy="3028950"/>
          </a:xfrm>
        </p:spPr>
      </p:pic>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07/7/7/main" xmlns="" val="0"/>
              </a:ext>
            </a:extLst>
          </a:blip>
          <a:stretch>
            <a:fillRect/>
          </a:stretch>
        </p:blipFill>
        <p:spPr>
          <a:xfrm>
            <a:off x="4648200" y="2348706"/>
            <a:ext cx="4038600" cy="3028950"/>
          </a:xfrm>
        </p:spPr>
      </p:pic>
    </p:spTree>
    <p:extLst>
      <p:ext uri="{BB962C8B-B14F-4D97-AF65-F5344CB8AC3E}">
        <p14:creationId xmlns:p14="http://schemas.microsoft.com/office/powerpoint/2007/7/12/main" xmlns="" val="2845454161"/>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Ślady po kuli</a:t>
            </a:r>
            <a:endParaRPr lang="pl-PL"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07/7/7/main" xmlns="" val="0"/>
              </a:ext>
            </a:extLst>
          </a:blip>
          <a:stretch>
            <a:fillRect/>
          </a:stretch>
        </p:blipFill>
        <p:spPr>
          <a:xfrm>
            <a:off x="1432983" y="1600200"/>
            <a:ext cx="6278033" cy="4708525"/>
          </a:xfrm>
        </p:spPr>
      </p:pic>
    </p:spTree>
    <p:extLst>
      <p:ext uri="{BB962C8B-B14F-4D97-AF65-F5344CB8AC3E}">
        <p14:creationId xmlns:p14="http://schemas.microsoft.com/office/powerpoint/2007/7/12/main" xmlns="" val="1336557154"/>
      </p:ext>
    </p:extLst>
  </p:cSld>
  <p:clrMapOvr>
    <a:masterClrMapping/>
  </p:clrMapOvr>
  <mc:AlternateContent xmlns:mc="http://schemas.openxmlformats.org/markup-compatibility/2006">
    <mc:Choice xmlns:p14="http://schemas.microsoft.com/office/powerpoint/2007/7/12/main" xmlns="" Requires="p14">
      <p:transition spd="slow" p14:dur="5250" advClick="0" advTm="0">
        <p:fade/>
      </p:transition>
    </mc:Choice>
    <mc:Fallback>
      <p:transition spd="slow" advClick="0" advTm="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2010-05-13T08:49:16Z</outs:dateTime>
      <outs:isPinned>true</outs:isPinned>
    </outs:relatedDate>
    <outs:relatedDate>
      <outs:type>2</outs:type>
      <outs:displayName>Created</outs:displayName>
      <outs:dateTime>2010-05-11T06:25:45Z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dominik</outs:displayName>
          <outs:accountName/>
        </outs:relatedPerson>
      </outs:people>
      <outs:source>0</outs:source>
      <outs:isPinned>true</outs:isPinned>
    </outs:relatedPeopleItem>
    <outs:relatedPeopleItem>
      <outs:category>Last modified by</outs:category>
      <outs:people>
        <outs:relatedPerson>
          <outs:displayName>dominik</outs:displayName>
          <outs:accountName/>
        </outs:relatedPerson>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A6707D16-B92D-4EE3-AA28-512FE8231E88}">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Apex</Template>
  <TotalTime>73</TotalTime>
  <Words>55</Words>
  <Application>Microsoft Office PowerPoint</Application>
  <PresentationFormat>Pokaz na ekranie (4:3)</PresentationFormat>
  <Paragraphs>18</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Apex</vt:lpstr>
      <vt:lpstr>Mój dom moja okolica</vt:lpstr>
      <vt:lpstr>Joseph Wilpert</vt:lpstr>
      <vt:lpstr>Josef Wilpert  Urodzony 22 sierpnia 1857r. w Dzielowie. Jego rodzice to: Anastasius i Marianna Wilpert a rodzeństwo: brat-Franz, siostry-Johanna, Josefa i Franciszka. Szkołę podstawową ukończył w Dzielowie. Wilpert już w dzieciństwie i we wczesnej młodości interesował się historią starożytną, wykonywał modele i rysunki przedmiotów związanych z kulturą dawnego Rzymu. W 1869 podjął naukę w Katolickim Gimnazjum Państwowym w Głubczycach i ukończył je w 1877r. Przez cały czas nauki w Gimnazjum mieszkał na stancji, pozbawiony ciepła rodzinnego domu, za to wcześnie nauczył się samodzielności podejmowania decyzji. To sprawiło, że ukształtowała się bardzo ważna cecha: dążenie do celu. Ostatecznie zdecydował się na studia teologiczne, prawdopodobnie z powodu nieszczęśliwej miłości. Zanim jednak przystąpił do studiów teologicznych w roku 1878, przez jeden semestr studiował w Innsbrucku filozofię. Później odbył obowiązkową służbę wojskową i w semestrze 1880/81 rozpoczął studia teologiczne w Innsbrucku. Tam rozwinęły się jego zainteresowania archeologią chrześcijańską, dlatego chciał wyjechać do Rzymu, w czym pomógł mu proboszcz tutejszej parafii Baborów ksiądz Antoni Richtararski. 2 lipca 1883r. otrzymał święcenia kapłańskie, a 10 października 1877r. wyjechał do Rzymu. Zaraz po przyjeździe udał się do katakumb św. Kaliksta. Poświęcił na nie aż 60 lat swego życia. Prawie przez cały czas przebywał sam w podziemiach, badając podziemne korytarze i malowidła. Warunki w jakich przebywał były trudne, bowiem pomagał mu tylko płomień świeczki. Przez ten cały czas wydawał wielotomowe książki o katakumbach sponsorowane m.in. przez cesarza Niemieckiego. W 1926r został profesorem Papieskiego Instytutu Archeologii Chrześcijańskiej i wykładał tam do 1936r. Jego dzieła w tym czasie były bardzo znane, pisała o nim prasa. Wielki badacz zostawał nagradzany przez królów i cesarzy orderami. Był znany na całym świecie, gdy przekazał jeden egzemplarz swej pracy o Katakumbach papieżowi Piusowi X, ten w zamian zaproponował mu dwa stanowiska do wyboru kanonika przy bazylice św. Piotra, albo stanowisko protonatariusza. Wilpert wybrał stanowisko protonotariusza. W czasie trwania I wojny światowej wyjechał z Włoch i przebywał we Wrocławiu i w Dzielowie. We Wrocławiu miał przejąć stanowisko arcybiskupa, nie doszło jednak do tego. Będąc już w starszym wieku pisał wciąż i publikował swoje prace, bowiem chciał skończyć to co zaczął w młodości. Wilpert wiele podróżował był m.in. we Francji, Hiszpanii i w wieku 77 podróżował do Algieru, a rok później poleciał do Tunezji. Miał jeszcze wielkie plany co do podróżowania, niestety nie pozwolił mu na to stan zdrowia, chciał m.in. zwiedzić jeszcze Kair, Konstantynopol, Aleksandrię. Ostatnie lata swego życia spędził w hospicjum Anima. W tym czasie bardzo chorował. Zmarł 13 II 1944r. w Rzymie na skutek upadku ze schodów. Żył bardzo długo, bowiem aż 87 lat. Został pochowany na bardzo słynnym cmentarzu Santo Campo, który znajduję się w cieniu bazyliki św. Piotra w Rzymie.      „Muza nie da umrzeć mężowi godnemu chwały” Joanna Rostropowicz „Zeszyty Einchendorffa” nr. 5 i 6 Iwona Musiol http://www.parafiadzielow.pl/site/submenu/1/24.html   </vt:lpstr>
      <vt:lpstr>Dom rodzinny  Ks. Josepha Wilperta</vt:lpstr>
      <vt:lpstr>Prace Josepha Wilperta</vt:lpstr>
      <vt:lpstr>Rękodzieła z wczesno-chrzescijańskich katakumb</vt:lpstr>
      <vt:lpstr>Zbiór oryginalnych prac  Josepha Wilperta</vt:lpstr>
      <vt:lpstr>Zniszczenia prac przez żołnierzy rosyjskich </vt:lpstr>
      <vt:lpstr>Ślady po kuli</vt:lpstr>
      <vt:lpstr>Teraźniejsze wydanie pracy</vt:lpstr>
      <vt:lpstr>Życie kapłańskie</vt:lpstr>
      <vt:lpstr>Kościół parafialny w Dzielowie</vt:lpstr>
      <vt:lpstr>Tablica upamiętniajaca zasługi Josepha Wilperta</vt:lpstr>
      <vt:lpstr>Slajd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Mój dom moja okolica</dc:title>
  <dc:creator>dominik</dc:creator>
  <cp:lastModifiedBy>ZS</cp:lastModifiedBy>
  <cp:revision>13</cp:revision>
  <dcterms:created xsi:type="dcterms:W3CDTF">2010-05-11T06:25:45Z</dcterms:created>
  <dcterms:modified xsi:type="dcterms:W3CDTF">2010-05-13T13:23:46Z</dcterms:modified>
</cp:coreProperties>
</file>